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Roboto"/>
      <p:regular r:id="rId41"/>
      <p:bold r:id="rId42"/>
      <p:italic r:id="rId43"/>
      <p:boldItalic r:id="rId44"/>
    </p:embeddedFont>
    <p:embeddedFont>
      <p:font typeface="PT Sans Narrow"/>
      <p:regular r:id="rId45"/>
      <p:bold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PTSansNarrow-bold.fntdata"/><Relationship Id="rId45" Type="http://schemas.openxmlformats.org/officeDocument/2006/relationships/font" Target="fonts/PTSansNarr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a46f26bbb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a46f26bbb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b307b888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b307b888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a46f26bbb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a46f26bbb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47fb9158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a47fb9158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47fb9158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47fb915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a47fb9158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a47fb9158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b21566d6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b21566d6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b21566d68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b21566d68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b21566d68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b21566d68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a47fb9158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a47fb9158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a46f26bbb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a46f26bbb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b21566d68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b21566d68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abe7d58e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abe7d58e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21566d68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21566d68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abe7d58ee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abe7d58ee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c089abb8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ac089abb8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b21566d68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b21566d68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b2e63797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b2e63797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TODO: PUT RESULTS HERE AFTER RUNNING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b2e637979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b2e637979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b2e63797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b2e63797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b2e637979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b2e63797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ac92e876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ac92e876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b307b888f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b307b888f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b2e637979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b2e637979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307b888f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b307b888f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b2e637979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b2e637979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b2e637979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b2e637979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a46f26bbb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a46f26bbb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a46f26bbb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a46f26bbb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a46f26bbb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a46f26bbb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a46f26bb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a46f26bb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ac92e876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ac92e876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jerry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a46f26bbb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a46f26bbb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a46f26bbb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a46f26bbb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59"/>
              <a:t>Natural Language Processing with Disaster Tweets</a:t>
            </a:r>
            <a:endParaRPr sz="4059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9262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Max Tjen and Jerry Xiao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Works	</a:t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266325"/>
            <a:ext cx="8520600" cy="35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Conclusions from Hong Kong paper: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Results indicate that tweets spreading fake news and real news differ notably in linguistic features.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Possible Caveats/Flaws: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Many tweets were translated from Chinese to english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 features related to user/network characteristics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Models tested aren’t very modern (could try NN’s)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sp>
        <p:nvSpPr>
          <p:cNvPr id="129" name="Google Shape;129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follow the same methods as the Hong Kong paper with some modifications: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Clean the Tweets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Extract linguistic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Gather sentiment from tweets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RandomForest to classify </a:t>
            </a:r>
            <a:r>
              <a:rPr lang="en"/>
              <a:t>based</a:t>
            </a:r>
            <a:r>
              <a:rPr lang="en"/>
              <a:t> on our features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26394" l="7904" r="71128" t="40537"/>
          <a:stretch/>
        </p:blipFill>
        <p:spPr>
          <a:xfrm>
            <a:off x="5328425" y="1076175"/>
            <a:ext cx="3503877" cy="368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 rotWithShape="1">
          <a:blip r:embed="rId4">
            <a:alphaModFix/>
          </a:blip>
          <a:srcRect b="23704" l="11299" r="72074" t="46680"/>
          <a:stretch/>
        </p:blipFill>
        <p:spPr>
          <a:xfrm>
            <a:off x="529234" y="1152425"/>
            <a:ext cx="3037988" cy="360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Non printable </a:t>
            </a:r>
            <a:r>
              <a:rPr lang="en"/>
              <a:t>characters</a:t>
            </a:r>
            <a:r>
              <a:rPr lang="en"/>
              <a:t> were removed (emojis, symbols)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Character references were removed (&amp;amp;)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Textblob and Vader sentiment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letters to lowercase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but alphanumeric stripped out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10604" l="15167" r="32637" t="18316"/>
          <a:stretch/>
        </p:blipFill>
        <p:spPr>
          <a:xfrm>
            <a:off x="1875913" y="124800"/>
            <a:ext cx="5392174" cy="48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266325"/>
            <a:ext cx="8520600" cy="37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36 Predictive Features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Overall Tweet Characteristics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Types of Word  (grammar)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Sentiment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TTR and Entropy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675" y="651321"/>
            <a:ext cx="4572000" cy="3840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Boolean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838" y="1659602"/>
            <a:ext cx="6282325" cy="25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Overall Tweet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266325"/>
            <a:ext cx="37332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Bulk of </a:t>
            </a:r>
            <a:r>
              <a:rPr lang="en"/>
              <a:t>features</a:t>
            </a:r>
            <a:br>
              <a:rPr lang="en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characters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special characters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! @ , #  ?  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</a:t>
            </a:r>
            <a:r>
              <a:rPr lang="en"/>
              <a:t> characters per word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or numeric and letters in tweet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consonants and vowels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Number of special characters per sentence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4925" y="3768350"/>
            <a:ext cx="4787374" cy="11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225" y="1106075"/>
            <a:ext cx="3240075" cy="2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Grammar</a:t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266325"/>
            <a:ext cx="3388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NLTK </a:t>
            </a:r>
            <a:r>
              <a:rPr lang="en"/>
              <a:t>package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Natural language toolkit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 array of words into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tags each word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counts for each type</a:t>
            </a:r>
            <a:endParaRPr/>
          </a:p>
        </p:txBody>
      </p:sp>
      <p:pic>
        <p:nvPicPr>
          <p:cNvPr id="175" name="Google Shape;1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5550" y="1451650"/>
            <a:ext cx="4805300" cy="29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Sentiment</a:t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Representation of emotion in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Textblob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Built on NLTK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Sees if a word is positive, negative, or neutral and </a:t>
            </a:r>
            <a:r>
              <a:rPr lang="en"/>
              <a:t>then</a:t>
            </a:r>
            <a:r>
              <a:rPr lang="en"/>
              <a:t> calculates </a:t>
            </a:r>
            <a:r>
              <a:rPr lang="en"/>
              <a:t>average</a:t>
            </a:r>
            <a:r>
              <a:rPr lang="en"/>
              <a:t> of text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Rule based (grammar and syntax </a:t>
            </a:r>
            <a:r>
              <a:rPr lang="en"/>
              <a:t>conventions)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Dictionary of words that maps words to </a:t>
            </a:r>
            <a:r>
              <a:rPr lang="en"/>
              <a:t>emotional</a:t>
            </a:r>
            <a:r>
              <a:rPr lang="en"/>
              <a:t> intensity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Optimized for social media data - tuned for small amounts of text</a:t>
            </a:r>
            <a:endParaRPr/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112" y="3772225"/>
            <a:ext cx="6889775" cy="118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45447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Twitter has become a go-to platform for real-time public messages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6,000 tweets per second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⇒ 500 million tweets per day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Agencies are interested in monitoring Twitter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News agencies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Disaster relief agencies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Sentiment </a:t>
            </a:r>
            <a:r>
              <a:rPr lang="en"/>
              <a:t>analysis: political figures, stocks, crypto, etc...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303" y="1152413"/>
            <a:ext cx="4174800" cy="31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Sentiment</a:t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512" y="1027262"/>
            <a:ext cx="6308974" cy="378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Engineering: TTR and Entropy</a:t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TTR (type-token ratio) - </a:t>
            </a:r>
            <a:r>
              <a:rPr lang="en"/>
              <a:t>total number of unique words divided by total number of words in a document (tweet)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Entropy</a:t>
            </a:r>
            <a:r>
              <a:rPr lang="en"/>
              <a:t> </a:t>
            </a:r>
            <a:r>
              <a:rPr b="1" lang="en"/>
              <a:t>-</a:t>
            </a:r>
            <a:r>
              <a:rPr lang="en"/>
              <a:t> sum of all TF-IDF values of words for each tweet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Term frequency in document - inverse document </a:t>
            </a:r>
            <a:r>
              <a:rPr lang="en" sz="1400"/>
              <a:t>frequency</a:t>
            </a:r>
            <a:r>
              <a:rPr lang="en" sz="1400"/>
              <a:t> across set of documents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more times a word is used ⇒ it is less important (ex. ‘and’)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Measure of word importance</a:t>
            </a:r>
            <a:endParaRPr sz="1400"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00" y="3551575"/>
            <a:ext cx="8453200" cy="13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Resulting Features</a:t>
            </a:r>
            <a:endParaRPr/>
          </a:p>
        </p:txBody>
      </p:sp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1201500" y="1152425"/>
            <a:ext cx="387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hasLocation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hasKeyword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tweetNumberOfChars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numberOfWords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numEx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numAt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numHash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numQ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numPeriod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numComma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numLinks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numPunc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avgCharsPerWord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numNumericTweet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numLettersTweet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numUpperTweet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numVowelsTweet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numConsonantsTweet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numNouns</a:t>
            </a:r>
            <a:endParaRPr sz="1000"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5078400" y="1152425"/>
            <a:ext cx="3876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numNouns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numVerbs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numPrep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numAdj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numAdv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charsPerSentenceTweet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numSentencesTweet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numProperNoun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numTo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ttr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entropy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hashPerSentence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wordsPerSentence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atPerSentence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commasPerSentence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linksPerSentence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sentimentText</a:t>
            </a:r>
            <a:endParaRPr sz="1000"/>
          </a:p>
          <a:p>
            <a:pPr indent="-2921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sentimentVader</a:t>
            </a:r>
            <a:endParaRPr sz="10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Resulting Features</a:t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 rotWithShape="1">
          <a:blip r:embed="rId3">
            <a:alphaModFix/>
          </a:blip>
          <a:srcRect b="24412" l="20170" r="9501" t="38069"/>
          <a:stretch/>
        </p:blipFill>
        <p:spPr>
          <a:xfrm>
            <a:off x="301975" y="1433325"/>
            <a:ext cx="8540052" cy="30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Resulting Features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7050" y="954763"/>
            <a:ext cx="5099700" cy="39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3" y="1165300"/>
            <a:ext cx="3501072" cy="3529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 Classifier</a:t>
            </a:r>
            <a:endParaRPr/>
          </a:p>
        </p:txBody>
      </p:sp>
      <p:sp>
        <p:nvSpPr>
          <p:cNvPr id="221" name="Google Shape;221;p37"/>
          <p:cNvSpPr txBox="1"/>
          <p:nvPr>
            <p:ph idx="1" type="body"/>
          </p:nvPr>
        </p:nvSpPr>
        <p:spPr>
          <a:xfrm>
            <a:off x="311700" y="1266325"/>
            <a:ext cx="4674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How it works: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Many individual decision trees: each makes </a:t>
            </a:r>
            <a:r>
              <a:rPr lang="en"/>
              <a:t>prediction</a:t>
            </a:r>
            <a:r>
              <a:rPr lang="en"/>
              <a:t> as a vote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Each tree gets a random subset of data with replacement, and random subset of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More diversification, lower correlation across trees</a:t>
            </a:r>
            <a:endParaRPr/>
          </a:p>
        </p:txBody>
      </p:sp>
      <p:pic>
        <p:nvPicPr>
          <p:cNvPr id="222" name="Google Shape;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075" y="813622"/>
            <a:ext cx="3692225" cy="37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 Classifier: Default Model</a:t>
            </a:r>
            <a:endParaRPr/>
          </a:p>
        </p:txBody>
      </p:sp>
      <p:sp>
        <p:nvSpPr>
          <p:cNvPr id="228" name="Google Shape;228;p38"/>
          <p:cNvSpPr txBox="1"/>
          <p:nvPr>
            <p:ph idx="1" type="body"/>
          </p:nvPr>
        </p:nvSpPr>
        <p:spPr>
          <a:xfrm>
            <a:off x="311700" y="1266325"/>
            <a:ext cx="8520600" cy="21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80-20 train-test split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First trained on default RandomForestClassifier():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n_estimators = 100		100 trees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</a:t>
            </a:r>
            <a:r>
              <a:rPr lang="en"/>
              <a:t>ax_depth = none		no max depth of trees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</a:t>
            </a:r>
            <a:r>
              <a:rPr lang="en"/>
              <a:t>ax_features = sqrt		for each split, consider sqrt(num_features)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 Classifier: Default Model</a:t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 rotWithShape="1">
          <a:blip r:embed="rId3">
            <a:alphaModFix/>
          </a:blip>
          <a:srcRect b="7865" l="19620" r="36711" t="42479"/>
          <a:stretch/>
        </p:blipFill>
        <p:spPr>
          <a:xfrm>
            <a:off x="532100" y="1241525"/>
            <a:ext cx="4880998" cy="36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RandomForest Classifier: Optimization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Hyperparameter Optimization: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Create a grid:	n_estimators 200-2000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max_depth 100-500,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		</a:t>
            </a:r>
            <a:r>
              <a:rPr lang="en"/>
              <a:t>m</a:t>
            </a:r>
            <a:r>
              <a:rPr lang="en"/>
              <a:t>ax_features none, sqrt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Randomly</a:t>
            </a:r>
            <a:r>
              <a:rPr lang="en"/>
              <a:t> </a:t>
            </a:r>
            <a:r>
              <a:rPr lang="en"/>
              <a:t>search</a:t>
            </a:r>
            <a:r>
              <a:rPr lang="en"/>
              <a:t> grid and test parameters (tested </a:t>
            </a:r>
            <a:r>
              <a:rPr lang="en"/>
              <a:t>5</a:t>
            </a:r>
            <a:r>
              <a:rPr lang="en"/>
              <a:t>0 candidates)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</a:t>
            </a:r>
            <a:r>
              <a:rPr lang="en"/>
              <a:t>esult: 	n</a:t>
            </a:r>
            <a:r>
              <a:rPr lang="en"/>
              <a:t>_estimators: 200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		Max_depth: none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max_features sqrt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Optimized Model</a:t>
            </a: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b="4785" l="23989" r="27072" t="32909"/>
          <a:stretch/>
        </p:blipFill>
        <p:spPr>
          <a:xfrm>
            <a:off x="560601" y="1262800"/>
            <a:ext cx="4043725" cy="34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of over 7,000 tweets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one may or may not be related to natural disaster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Classify each tweet: is it discussing a natural disaster or not?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b="54531" l="8209" r="56207" t="29680"/>
          <a:stretch/>
        </p:blipFill>
        <p:spPr>
          <a:xfrm>
            <a:off x="2078308" y="2663575"/>
            <a:ext cx="4987377" cy="14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Optimized Model</a:t>
            </a:r>
            <a:endParaRPr/>
          </a:p>
        </p:txBody>
      </p:sp>
      <p:pic>
        <p:nvPicPr>
          <p:cNvPr id="252" name="Google Shape;2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350" y="1198400"/>
            <a:ext cx="5381300" cy="35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Kaggle Competition Entry</a:t>
            </a:r>
            <a:endParaRPr/>
          </a:p>
        </p:txBody>
      </p:sp>
      <p:pic>
        <p:nvPicPr>
          <p:cNvPr id="258" name="Google Shape;258;p43"/>
          <p:cNvPicPr preferRelativeResize="0"/>
          <p:nvPr/>
        </p:nvPicPr>
        <p:blipFill rotWithShape="1">
          <a:blip r:embed="rId3">
            <a:alphaModFix/>
          </a:blip>
          <a:srcRect b="26595" l="21007" r="6826" t="66416"/>
          <a:stretch/>
        </p:blipFill>
        <p:spPr>
          <a:xfrm>
            <a:off x="311700" y="2069275"/>
            <a:ext cx="8520602" cy="54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accuracy is much lower than the Hong Kong paper with </a:t>
            </a:r>
            <a:r>
              <a:rPr lang="en"/>
              <a:t>similar</a:t>
            </a:r>
            <a:r>
              <a:rPr lang="en"/>
              <a:t> methods: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implementation of entropy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Our data is generally less formal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Hong Kong paper, all tweets were trying to look like real news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Our data contains a lot of normal tweets from normal 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data collection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Ours: pool of tweets chosen because of potential keyword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Theirs: had to </a:t>
            </a:r>
            <a:r>
              <a:rPr lang="en"/>
              <a:t>separately</a:t>
            </a:r>
            <a:r>
              <a:rPr lang="en"/>
              <a:t> procure fake news </a:t>
            </a:r>
            <a:r>
              <a:rPr lang="en"/>
              <a:t>data and real news data: does not come from the same pool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 difference in linguistic features between tweets regarding natural disaster and tweets not regarding natural disaster. The most significant features were: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Feature			MDI</a:t>
            </a:r>
            <a:endParaRPr b="1"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sentimentVader           	0.088286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avgCharsPerWord     	0.075707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entropy                  	0.058457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numUpperTweet          	0.049401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numConsonantsTweet 	0.046705</a:t>
            </a:r>
            <a:endParaRPr sz="105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 </a:t>
            </a:r>
            <a:r>
              <a:rPr lang="en"/>
              <a:t>Future Work</a:t>
            </a:r>
            <a:endParaRPr/>
          </a:p>
        </p:txBody>
      </p:sp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in-depth data cleaning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Twitter data generally requires more cleaning due to very relaxed </a:t>
            </a:r>
            <a:r>
              <a:rPr lang="en"/>
              <a:t>grammar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Lots of acronyms, purposely </a:t>
            </a:r>
            <a:r>
              <a:rPr lang="en"/>
              <a:t>misspelled</a:t>
            </a:r>
            <a:r>
              <a:rPr lang="en"/>
              <a:t> words (yes vs. yesssss)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Method to validate location values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BERT (Bidirectional Encoder Representations from Transformers)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SVM (support vector machine)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82" name="Google Shape;282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 Pietro, Mauro. “Text Analysis &amp; Feature Engineering with NLP.” </a:t>
            </a:r>
            <a:r>
              <a:rPr i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Medium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Towards Data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Science, 15 Mar. 2022,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https://towardsdatascience.com/text-analysis-feature-engineering-with-nlp-502d6ea9225d.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Zervopoulos, Alexandros, et al. “Hong Kong Protests: Using Natural Language Processing for Fake News Detection on Twitter.” </a:t>
            </a:r>
            <a:r>
              <a:rPr i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IFIP Advances in Information and Communication Technology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29 May 2020, pp. 408–419., https://doi.org/10.1007/978-3-030-49186-4_34.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Twitter is a huge trove of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 Tweets could be be a way to gather information about important news events in real-time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data (7614 rows, labeled) for building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data (3264 rows, unlabeled) for predicting and submitting to kaggle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Given Variables: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88" y="2571749"/>
            <a:ext cx="7838224" cy="19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21903" l="54456" r="0" t="34369"/>
          <a:stretch/>
        </p:blipFill>
        <p:spPr>
          <a:xfrm>
            <a:off x="1616038" y="1152425"/>
            <a:ext cx="5911926" cy="378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Works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66325"/>
            <a:ext cx="8520600" cy="39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33333"/>
                </a:solidFill>
                <a:highlight>
                  <a:srgbClr val="FCFCFC"/>
                </a:highlight>
              </a:rPr>
              <a:t>Hong Kong Protests: Using Natural Language Processing for Fake News Detection on Twitter:</a:t>
            </a:r>
            <a:endParaRPr b="1"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Dataset of tweets that are real/fake news regarding Hong Kong protests</a:t>
            </a:r>
            <a:endParaRPr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Feature </a:t>
            </a: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extraction</a:t>
            </a: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 </a:t>
            </a:r>
            <a:endParaRPr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○"/>
            </a:pP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Features are purely linguistic</a:t>
            </a:r>
            <a:endParaRPr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Tested Naive Bayes, SVMs, Decision Trees for predicting veracity of news</a:t>
            </a:r>
            <a:endParaRPr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1750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Char char="○"/>
            </a:pP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For all but random trees, top 10 correlated </a:t>
            </a: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features</a:t>
            </a: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 are chosen and normalized</a:t>
            </a:r>
            <a:endParaRPr>
              <a:solidFill>
                <a:srgbClr val="333333"/>
              </a:solidFill>
              <a:highlight>
                <a:srgbClr val="FCFCFC"/>
              </a:highlight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CFCFC"/>
                </a:highlight>
              </a:rPr>
              <a:t>10 most significant features: </a:t>
            </a:r>
            <a:r>
              <a:rPr lang="en" sz="1350">
                <a:solidFill>
                  <a:srgbClr val="333333"/>
                </a:solidFill>
                <a:highlight>
                  <a:srgbClr val="FCFCFC"/>
                </a:highlight>
                <a:latin typeface="Roboto"/>
                <a:ea typeface="Roboto"/>
                <a:cs typeface="Roboto"/>
                <a:sym typeface="Roboto"/>
              </a:rPr>
              <a:t>tweet length, number of punctuation marks, number of periods, average number of characters per sentence, number of adverbs, number of “to”, number of verbs, number of entities(nouns), tweet entropy, TTR</a:t>
            </a:r>
            <a:endParaRPr>
              <a:solidFill>
                <a:srgbClr val="333333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388" y="387263"/>
            <a:ext cx="4524026" cy="436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b="22324" l="0" r="51157" t="39151"/>
          <a:stretch/>
        </p:blipFill>
        <p:spPr>
          <a:xfrm>
            <a:off x="966123" y="917398"/>
            <a:ext cx="7013100" cy="36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1705375" y="471000"/>
            <a:ext cx="7471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Open Sans"/>
                <a:ea typeface="Open Sans"/>
                <a:cs typeface="Open Sans"/>
                <a:sym typeface="Open Sans"/>
              </a:rPr>
              <a:t>Results from Hong Kong paper</a:t>
            </a:r>
            <a:endParaRPr b="1" sz="1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